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9"/>
  </p:notesMasterIdLst>
  <p:sldIdLst>
    <p:sldId id="298" r:id="rId3"/>
    <p:sldId id="260" r:id="rId4"/>
    <p:sldId id="261" r:id="rId5"/>
    <p:sldId id="262" r:id="rId6"/>
    <p:sldId id="263" r:id="rId7"/>
    <p:sldId id="264" r:id="rId8"/>
    <p:sldId id="290" r:id="rId9"/>
    <p:sldId id="291" r:id="rId10"/>
    <p:sldId id="292" r:id="rId11"/>
    <p:sldId id="293" r:id="rId12"/>
    <p:sldId id="294" r:id="rId13"/>
    <p:sldId id="286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5" r:id="rId22"/>
    <p:sldId id="276" r:id="rId23"/>
    <p:sldId id="274" r:id="rId24"/>
    <p:sldId id="288" r:id="rId25"/>
    <p:sldId id="277" r:id="rId26"/>
    <p:sldId id="278" r:id="rId27"/>
    <p:sldId id="279" r:id="rId28"/>
    <p:sldId id="280" r:id="rId29"/>
    <p:sldId id="289" r:id="rId30"/>
    <p:sldId id="285" r:id="rId31"/>
    <p:sldId id="283" r:id="rId32"/>
    <p:sldId id="282" r:id="rId33"/>
    <p:sldId id="281" r:id="rId34"/>
    <p:sldId id="284" r:id="rId35"/>
    <p:sldId id="266" r:id="rId36"/>
    <p:sldId id="295" r:id="rId37"/>
    <p:sldId id="267" r:id="rId38"/>
  </p:sldIdLst>
  <p:sldSz cx="12192000" cy="6858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Play" panose="020B0604020202020204" charset="0"/>
      <p:regular r:id="rId41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Roboto Light" panose="02000000000000000000" pitchFamily="2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9D12D02-70D5-46F2-8301-BD3FB0CE367E}">
          <p14:sldIdLst>
            <p14:sldId id="298"/>
            <p14:sldId id="260"/>
            <p14:sldId id="261"/>
            <p14:sldId id="262"/>
            <p14:sldId id="263"/>
            <p14:sldId id="264"/>
            <p14:sldId id="290"/>
            <p14:sldId id="291"/>
            <p14:sldId id="292"/>
            <p14:sldId id="293"/>
            <p14:sldId id="294"/>
          </p14:sldIdLst>
        </p14:section>
        <p14:section name="Finanzierung" id="{880CC3A8-60DC-41B0-BE96-FBC843709435}">
          <p14:sldIdLst>
            <p14:sldId id="286"/>
            <p14:sldId id="268"/>
            <p14:sldId id="269"/>
            <p14:sldId id="270"/>
            <p14:sldId id="271"/>
          </p14:sldIdLst>
        </p14:section>
        <p14:section name="AG-Leitung und Wahl der AG" id="{BE9CA385-524A-4DEB-BA41-FB9AA48F3152}">
          <p14:sldIdLst>
            <p14:sldId id="287"/>
            <p14:sldId id="272"/>
            <p14:sldId id="273"/>
            <p14:sldId id="275"/>
            <p14:sldId id="276"/>
            <p14:sldId id="274"/>
          </p14:sldIdLst>
        </p14:section>
        <p14:section name="Wo finde ich ausgeschriebene Promotionsstellen?" id="{23B419CE-FB42-4D93-8298-DBE806D35134}">
          <p14:sldIdLst>
            <p14:sldId id="288"/>
            <p14:sldId id="277"/>
            <p14:sldId id="278"/>
            <p14:sldId id="279"/>
            <p14:sldId id="280"/>
          </p14:sldIdLst>
        </p14:section>
        <p14:section name="Mentale Gesundheit und weitere Themen" id="{B7F328EF-2C12-422B-8847-A89427B5B167}">
          <p14:sldIdLst>
            <p14:sldId id="289"/>
            <p14:sldId id="285"/>
            <p14:sldId id="283"/>
            <p14:sldId id="282"/>
            <p14:sldId id="281"/>
            <p14:sldId id="284"/>
          </p14:sldIdLst>
        </p14:section>
        <p14:section name="Abschluss" id="{15209DD7-9C7B-436C-8F29-C9926FB0E76F}">
          <p14:sldIdLst>
            <p14:sldId id="266"/>
            <p14:sldId id="29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Tuhe2F0pzc2xVyK3nvV0xuab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9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 preserve="1">
  <p:cSld name="2_Titelfolie">
    <p:bg>
      <p:bgPr>
        <a:solidFill>
          <a:srgbClr val="F2F8E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758" y="5741324"/>
            <a:ext cx="980152" cy="9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0352" y="6386191"/>
            <a:ext cx="11679935" cy="49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4"/>
          <p:cNvSpPr/>
          <p:nvPr/>
        </p:nvSpPr>
        <p:spPr>
          <a:xfrm>
            <a:off x="2333627" y="4000500"/>
            <a:ext cx="11522619" cy="160876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837136" y="4000499"/>
            <a:ext cx="10515600" cy="160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rgbClr val="64A7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5" name="Picture 4" descr="A green flask with black background&#10;&#10;Description automatically generated">
            <a:extLst>
              <a:ext uri="{FF2B5EF4-FFF2-40B4-BE49-F238E27FC236}">
                <a16:creationId xmlns:a16="http://schemas.microsoft.com/office/drawing/2014/main" id="{FF19BE1A-50F5-C355-745E-4A94CE6A2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69960" y="-38643"/>
            <a:ext cx="1184507" cy="1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6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tabLst/>
              <a:defRPr/>
            </a:pPr>
            <a:r>
              <a:rPr lang="de-DE" sz="4400" b="0" i="0" u="none" strike="noStrike" cap="none" dirty="0" err="1">
                <a:solidFill>
                  <a:srgbClr val="64A70B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dirty="0"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DFE0-8EE8-A44C-FD87-BDA9140F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59AE8-199E-1550-11D9-108D43951E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AD57-3C9A-23E1-9A3D-AAE8A1F7A1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F4C06-BDD3-741C-740B-4F092A95E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5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bg>
      <p:bgPr>
        <a:solidFill>
          <a:srgbClr val="F2F8E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758" y="5741324"/>
            <a:ext cx="980152" cy="9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0352" y="6386191"/>
            <a:ext cx="11679935" cy="490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837136" y="4000499"/>
            <a:ext cx="10515600" cy="160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rgbClr val="64A7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5" name="Picture 4" descr="A green flask with black background&#10;&#10;Description automatically generated">
            <a:extLst>
              <a:ext uri="{FF2B5EF4-FFF2-40B4-BE49-F238E27FC236}">
                <a16:creationId xmlns:a16="http://schemas.microsoft.com/office/drawing/2014/main" id="{FF19BE1A-50F5-C355-745E-4A94CE6A2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69960" y="-38643"/>
            <a:ext cx="1184507" cy="1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 preserve="1">
  <p:cSld name="2_Titelfolie">
    <p:bg>
      <p:bgPr>
        <a:solidFill>
          <a:srgbClr val="F2F8EB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837136" y="4000499"/>
            <a:ext cx="10515600" cy="1608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solidFill>
                  <a:srgbClr val="64A70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5" name="Picture 4" descr="A green flask with black background&#10;&#10;Description automatically generated">
            <a:extLst>
              <a:ext uri="{FF2B5EF4-FFF2-40B4-BE49-F238E27FC236}">
                <a16:creationId xmlns:a16="http://schemas.microsoft.com/office/drawing/2014/main" id="{FF19BE1A-50F5-C355-745E-4A94CE6A2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960" y="-38643"/>
            <a:ext cx="1184507" cy="1184507"/>
          </a:xfrm>
          <a:prstGeom prst="rect">
            <a:avLst/>
          </a:prstGeom>
        </p:spPr>
      </p:pic>
      <p:pic>
        <p:nvPicPr>
          <p:cNvPr id="2" name="Google Shape;97;p8">
            <a:extLst>
              <a:ext uri="{FF2B5EF4-FFF2-40B4-BE49-F238E27FC236}">
                <a16:creationId xmlns:a16="http://schemas.microsoft.com/office/drawing/2014/main" id="{61A84D71-DB45-CB9D-B5BE-2D707723599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271" b="72052"/>
          <a:stretch/>
        </p:blipFill>
        <p:spPr>
          <a:xfrm>
            <a:off x="2463" y="6176964"/>
            <a:ext cx="8278776" cy="681037"/>
          </a:xfrm>
          <a:custGeom>
            <a:avLst/>
            <a:gdLst/>
            <a:ahLst/>
            <a:cxnLst/>
            <a:rect l="l" t="t" r="r" b="b"/>
            <a:pathLst>
              <a:path w="8278776" h="681037" extrusionOk="0">
                <a:moveTo>
                  <a:pt x="0" y="0"/>
                </a:moveTo>
                <a:lnTo>
                  <a:pt x="8278776" y="0"/>
                </a:lnTo>
                <a:lnTo>
                  <a:pt x="8278776" y="681037"/>
                </a:lnTo>
                <a:lnTo>
                  <a:pt x="0" y="6810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Google Shape;103;p8">
            <a:extLst>
              <a:ext uri="{FF2B5EF4-FFF2-40B4-BE49-F238E27FC236}">
                <a16:creationId xmlns:a16="http://schemas.microsoft.com/office/drawing/2014/main" id="{B3D99EB1-573C-041A-53CF-77B28C7FA70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r="6064" b="45497"/>
          <a:stretch/>
        </p:blipFill>
        <p:spPr>
          <a:xfrm>
            <a:off x="18287" y="6047422"/>
            <a:ext cx="12192000" cy="818199"/>
          </a:xfrm>
          <a:custGeom>
            <a:avLst/>
            <a:gdLst/>
            <a:ahLst/>
            <a:cxnLst/>
            <a:rect l="l" t="t" r="r" b="b"/>
            <a:pathLst>
              <a:path w="12192000" h="818199" extrusionOk="0">
                <a:moveTo>
                  <a:pt x="0" y="0"/>
                </a:moveTo>
                <a:lnTo>
                  <a:pt x="12192000" y="0"/>
                </a:lnTo>
                <a:lnTo>
                  <a:pt x="12192000" y="818199"/>
                </a:lnTo>
                <a:lnTo>
                  <a:pt x="0" y="8181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758" y="5741324"/>
            <a:ext cx="980152" cy="9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30352" y="6386191"/>
            <a:ext cx="11679935" cy="49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8">
            <a:extLst>
              <a:ext uri="{FF2B5EF4-FFF2-40B4-BE49-F238E27FC236}">
                <a16:creationId xmlns:a16="http://schemas.microsoft.com/office/drawing/2014/main" id="{F989EB46-8902-E8CB-C9BB-DF36F1866C4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50113" r="20023"/>
          <a:stretch/>
        </p:blipFill>
        <p:spPr>
          <a:xfrm>
            <a:off x="10243134" y="0"/>
            <a:ext cx="1948867" cy="1215596"/>
          </a:xfrm>
          <a:custGeom>
            <a:avLst/>
            <a:gdLst/>
            <a:ahLst/>
            <a:cxnLst/>
            <a:rect l="l" t="t" r="r" b="b"/>
            <a:pathLst>
              <a:path w="1948867" h="1215596" extrusionOk="0">
                <a:moveTo>
                  <a:pt x="0" y="0"/>
                </a:moveTo>
                <a:lnTo>
                  <a:pt x="1948867" y="0"/>
                </a:lnTo>
                <a:lnTo>
                  <a:pt x="1948867" y="1215596"/>
                </a:lnTo>
                <a:lnTo>
                  <a:pt x="0" y="121559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5" descr="A green flask with black background&#10;&#10;Description automatically generated">
            <a:extLst>
              <a:ext uri="{FF2B5EF4-FFF2-40B4-BE49-F238E27FC236}">
                <a16:creationId xmlns:a16="http://schemas.microsoft.com/office/drawing/2014/main" id="{96E9BB1E-2A49-B863-1931-408E9A339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960" y="-38643"/>
            <a:ext cx="1184507" cy="1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character wearing glasses&#10;&#10;AI-generated content may be incorrect.">
            <a:extLst>
              <a:ext uri="{FF2B5EF4-FFF2-40B4-BE49-F238E27FC236}">
                <a16:creationId xmlns:a16="http://schemas.microsoft.com/office/drawing/2014/main" id="{34DDD4C1-49B5-9A0E-94F0-4E94A7F373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BF6EB"/>
              </a:clrFrom>
              <a:clrTo>
                <a:srgbClr val="FBF6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9609" l="9961" r="98926">
                        <a14:foregroundMark x1="59668" y1="63965" x2="40820" y2="85059"/>
                        <a14:foregroundMark x1="50805" y1="88823" x2="71387" y2="96582"/>
                        <a14:foregroundMark x1="40820" y1="85059" x2="49071" y2="88169"/>
                        <a14:foregroundMark x1="71387" y1="96582" x2="94727" y2="82715"/>
                        <a14:foregroundMark x1="94727" y1="82715" x2="95020" y2="79492"/>
                        <a14:foregroundMark x1="80273" y1="62695" x2="70703" y2="80762"/>
                        <a14:foregroundMark x1="62500" y1="61816" x2="63477" y2="92578"/>
                        <a14:foregroundMark x1="65234" y1="63965" x2="66992" y2="94629"/>
                        <a14:foregroundMark x1="66992" y1="94629" x2="66992" y2="94629"/>
                        <a14:foregroundMark x1="59277" y1="99609" x2="98926" y2="94629"/>
                        <a14:backgroundMark x1="49121" y1="89063" x2="50098" y2="88379"/>
                        <a14:backgroundMark x1="50684" y1="88672" x2="51660" y2="86719"/>
                        <a14:backgroundMark x1="49609" y1="88867" x2="49609" y2="88867"/>
                        <a14:backgroundMark x1="48730" y1="88574" x2="50684" y2="8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7038" y="4275782"/>
            <a:ext cx="2084962" cy="2084962"/>
          </a:xfrm>
          <a:prstGeom prst="rect">
            <a:avLst/>
          </a:prstGeom>
        </p:spPr>
      </p:pic>
      <p:pic>
        <p:nvPicPr>
          <p:cNvPr id="97" name="Google Shape;97;p8"/>
          <p:cNvPicPr preferRelativeResize="0"/>
          <p:nvPr/>
        </p:nvPicPr>
        <p:blipFill rotWithShape="1">
          <a:blip r:embed="rId7">
            <a:alphaModFix/>
          </a:blip>
          <a:srcRect l="21271" b="72052"/>
          <a:stretch/>
        </p:blipFill>
        <p:spPr>
          <a:xfrm>
            <a:off x="2463" y="6176964"/>
            <a:ext cx="8278776" cy="681037"/>
          </a:xfrm>
          <a:custGeom>
            <a:avLst/>
            <a:gdLst/>
            <a:ahLst/>
            <a:cxnLst/>
            <a:rect l="l" t="t" r="r" b="b"/>
            <a:pathLst>
              <a:path w="8278776" h="681037" extrusionOk="0">
                <a:moveTo>
                  <a:pt x="0" y="0"/>
                </a:moveTo>
                <a:lnTo>
                  <a:pt x="8278776" y="0"/>
                </a:lnTo>
                <a:lnTo>
                  <a:pt x="8278776" y="681037"/>
                </a:lnTo>
                <a:lnTo>
                  <a:pt x="0" y="6810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lang="de-DE" sz="4400" b="0" i="0" u="none" strike="noStrike" cap="none" dirty="0" err="1">
                <a:solidFill>
                  <a:srgbClr val="64A70B"/>
                </a:solidFill>
                <a:latin typeface="Arial"/>
                <a:cs typeface="Arial"/>
                <a:sym typeface="Arial"/>
              </a:rPr>
              <a:t>Heading</a:t>
            </a:r>
            <a:endParaRPr dirty="0"/>
          </a:p>
        </p:txBody>
      </p:sp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Google Shape;10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sldNum" idx="12"/>
          </p:nvPr>
        </p:nvSpPr>
        <p:spPr>
          <a:xfrm>
            <a:off x="861136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8">
            <a:alphaModFix/>
          </a:blip>
          <a:srcRect r="6064" b="45497"/>
          <a:stretch/>
        </p:blipFill>
        <p:spPr>
          <a:xfrm>
            <a:off x="0" y="6045661"/>
            <a:ext cx="12192000" cy="818199"/>
          </a:xfrm>
          <a:custGeom>
            <a:avLst/>
            <a:gdLst/>
            <a:ahLst/>
            <a:cxnLst/>
            <a:rect l="l" t="t" r="r" b="b"/>
            <a:pathLst>
              <a:path w="12192000" h="818199" extrusionOk="0">
                <a:moveTo>
                  <a:pt x="0" y="0"/>
                </a:moveTo>
                <a:lnTo>
                  <a:pt x="12192000" y="0"/>
                </a:lnTo>
                <a:lnTo>
                  <a:pt x="12192000" y="818199"/>
                </a:lnTo>
                <a:lnTo>
                  <a:pt x="0" y="8181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4" name="Google Shape;104;p8"/>
          <p:cNvPicPr preferRelativeResize="0"/>
          <p:nvPr/>
        </p:nvPicPr>
        <p:blipFill rotWithShape="1">
          <a:blip r:embed="rId7">
            <a:alphaModFix/>
          </a:blip>
          <a:srcRect t="50113" r="20023"/>
          <a:stretch/>
        </p:blipFill>
        <p:spPr>
          <a:xfrm>
            <a:off x="10243134" y="0"/>
            <a:ext cx="1948867" cy="1215596"/>
          </a:xfrm>
          <a:custGeom>
            <a:avLst/>
            <a:gdLst/>
            <a:ahLst/>
            <a:cxnLst/>
            <a:rect l="l" t="t" r="r" b="b"/>
            <a:pathLst>
              <a:path w="1948867" h="1215596" extrusionOk="0">
                <a:moveTo>
                  <a:pt x="0" y="0"/>
                </a:moveTo>
                <a:lnTo>
                  <a:pt x="1948867" y="0"/>
                </a:lnTo>
                <a:lnTo>
                  <a:pt x="1948867" y="1215596"/>
                </a:lnTo>
                <a:lnTo>
                  <a:pt x="0" y="121559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6" name="Google Shape;106;p8"/>
          <p:cNvSpPr txBox="1"/>
          <p:nvPr/>
        </p:nvSpPr>
        <p:spPr>
          <a:xfrm>
            <a:off x="8654619" y="62794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de-DE" sz="1600" b="1" i="0" u="none" strike="noStrike" cap="none">
                <a:solidFill>
                  <a:srgbClr val="64A70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rgbClr val="64A70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" name="Picture 4" descr="A green flask with black background&#10;&#10;Description automatically generated">
            <a:extLst>
              <a:ext uri="{FF2B5EF4-FFF2-40B4-BE49-F238E27FC236}">
                <a16:creationId xmlns:a16="http://schemas.microsoft.com/office/drawing/2014/main" id="{E6A2C8E6-05B0-4A7D-D69C-19027535B4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69960" y="-38643"/>
            <a:ext cx="1184507" cy="118450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 dirty="0">
          <a:solidFill>
            <a:srgbClr val="64A70B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in front of a group of people&#10;&#10;AI-generated content may be incorrect.">
            <a:extLst>
              <a:ext uri="{FF2B5EF4-FFF2-40B4-BE49-F238E27FC236}">
                <a16:creationId xmlns:a16="http://schemas.microsoft.com/office/drawing/2014/main" id="{36E12EBA-6708-B476-911F-5BE7744C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EDCE"/>
              </a:clrFrom>
              <a:clrTo>
                <a:srgbClr val="E0EDCE">
                  <a:alpha val="0"/>
                </a:srgbClr>
              </a:clrTo>
            </a:clrChange>
          </a:blip>
          <a:srcRect t="20444" b="28000"/>
          <a:stretch>
            <a:fillRect/>
          </a:stretch>
        </p:blipFill>
        <p:spPr>
          <a:xfrm>
            <a:off x="850053" y="-141845"/>
            <a:ext cx="7265699" cy="6659327"/>
          </a:xfrm>
          <a:prstGeom prst="rect">
            <a:avLst/>
          </a:prstGeom>
        </p:spPr>
      </p:pic>
      <p:pic>
        <p:nvPicPr>
          <p:cNvPr id="12" name="Google Shape;97;p8">
            <a:extLst>
              <a:ext uri="{FF2B5EF4-FFF2-40B4-BE49-F238E27FC236}">
                <a16:creationId xmlns:a16="http://schemas.microsoft.com/office/drawing/2014/main" id="{32A7B8F5-B2A2-CCEB-D0B1-9EA4744F1A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271" b="72052"/>
          <a:stretch/>
        </p:blipFill>
        <p:spPr>
          <a:xfrm>
            <a:off x="133758" y="6176963"/>
            <a:ext cx="8278776" cy="681037"/>
          </a:xfrm>
          <a:custGeom>
            <a:avLst/>
            <a:gdLst/>
            <a:ahLst/>
            <a:cxnLst/>
            <a:rect l="l" t="t" r="r" b="b"/>
            <a:pathLst>
              <a:path w="8278776" h="681037" extrusionOk="0">
                <a:moveTo>
                  <a:pt x="0" y="0"/>
                </a:moveTo>
                <a:lnTo>
                  <a:pt x="8278776" y="0"/>
                </a:lnTo>
                <a:lnTo>
                  <a:pt x="8278776" y="681037"/>
                </a:lnTo>
                <a:lnTo>
                  <a:pt x="0" y="6810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Google Shape;164;p22">
            <a:extLst>
              <a:ext uri="{FF2B5EF4-FFF2-40B4-BE49-F238E27FC236}">
                <a16:creationId xmlns:a16="http://schemas.microsoft.com/office/drawing/2014/main" id="{DA2A246A-9C84-15BA-33BF-A096049C9EB0}"/>
              </a:ext>
            </a:extLst>
          </p:cNvPr>
          <p:cNvSpPr txBox="1">
            <a:spLocks/>
          </p:cNvSpPr>
          <p:nvPr/>
        </p:nvSpPr>
        <p:spPr>
          <a:xfrm>
            <a:off x="8115752" y="2766218"/>
            <a:ext cx="44371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1800"/>
              <a:tabLst>
                <a:tab pos="8704263" algn="l"/>
              </a:tabLst>
            </a:pPr>
            <a:r>
              <a:rPr lang="de-DE" b="1" dirty="0">
                <a:solidFill>
                  <a:srgbClr val="64A70B"/>
                </a:solidFill>
              </a:rPr>
              <a:t>PhD – Ja, Nein, Vielleicht?!</a:t>
            </a:r>
            <a:endParaRPr lang="de-DE" b="1" i="1" dirty="0">
              <a:solidFill>
                <a:srgbClr val="64A7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D1B13-CBDB-ABEC-D2CB-A98C34903076}"/>
              </a:ext>
            </a:extLst>
          </p:cNvPr>
          <p:cNvSpPr txBox="1"/>
          <p:nvPr/>
        </p:nvSpPr>
        <p:spPr>
          <a:xfrm>
            <a:off x="7052835" y="6585277"/>
            <a:ext cx="5195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Team Science &amp; Education, JCF Klausurtagung, Hamburg 2025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B53B6-C2D5-11D5-FED0-157EF32BFC01}"/>
              </a:ext>
            </a:extLst>
          </p:cNvPr>
          <p:cNvSpPr txBox="1"/>
          <p:nvPr/>
        </p:nvSpPr>
        <p:spPr>
          <a:xfrm>
            <a:off x="8115752" y="3913204"/>
            <a:ext cx="3856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Pts val="1800"/>
              <a:tabLst>
                <a:tab pos="8704263" algn="l"/>
              </a:tabLst>
            </a:pPr>
            <a:r>
              <a:rPr lang="de-DE" b="1" dirty="0">
                <a:solidFill>
                  <a:srgbClr val="64A70B"/>
                </a:solidFill>
              </a:rPr>
              <a:t>Ein Workshop zum </a:t>
            </a:r>
          </a:p>
          <a:p>
            <a:pPr algn="l">
              <a:buSzPts val="1800"/>
              <a:tabLst>
                <a:tab pos="8704263" algn="l"/>
              </a:tabLst>
            </a:pPr>
            <a:r>
              <a:rPr lang="de-DE" b="1" i="1" dirty="0">
                <a:solidFill>
                  <a:srgbClr val="64A70B"/>
                </a:solidFill>
              </a:rPr>
              <a:t>Guide zur Entscheidungsfindung bei der Suche nach einer Promotionsstelle in der Chemie in Deutschland</a:t>
            </a:r>
          </a:p>
        </p:txBody>
      </p:sp>
      <p:pic>
        <p:nvPicPr>
          <p:cNvPr id="7" name="Google Shape;103;p8">
            <a:extLst>
              <a:ext uri="{FF2B5EF4-FFF2-40B4-BE49-F238E27FC236}">
                <a16:creationId xmlns:a16="http://schemas.microsoft.com/office/drawing/2014/main" id="{480F58BF-E819-C0DE-380F-82BF2A4515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064" b="45497"/>
          <a:stretch/>
        </p:blipFill>
        <p:spPr>
          <a:xfrm>
            <a:off x="0" y="6039801"/>
            <a:ext cx="12192000" cy="818199"/>
          </a:xfrm>
          <a:custGeom>
            <a:avLst/>
            <a:gdLst/>
            <a:ahLst/>
            <a:cxnLst/>
            <a:rect l="l" t="t" r="r" b="b"/>
            <a:pathLst>
              <a:path w="12192000" h="818199" extrusionOk="0">
                <a:moveTo>
                  <a:pt x="0" y="0"/>
                </a:moveTo>
                <a:lnTo>
                  <a:pt x="12192000" y="0"/>
                </a:lnTo>
                <a:lnTo>
                  <a:pt x="12192000" y="818199"/>
                </a:lnTo>
                <a:lnTo>
                  <a:pt x="0" y="8181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24;p24">
            <a:extLst>
              <a:ext uri="{FF2B5EF4-FFF2-40B4-BE49-F238E27FC236}">
                <a16:creationId xmlns:a16="http://schemas.microsoft.com/office/drawing/2014/main" id="{2EEA0D8C-5A53-FB61-9648-BF83EE09080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30352" y="6386191"/>
            <a:ext cx="11679935" cy="49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;p24">
            <a:extLst>
              <a:ext uri="{FF2B5EF4-FFF2-40B4-BE49-F238E27FC236}">
                <a16:creationId xmlns:a16="http://schemas.microsoft.com/office/drawing/2014/main" id="{C3B306D4-ACE3-B445-7DC1-CFD9761144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58" y="5741324"/>
            <a:ext cx="980152" cy="98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DB211C-6AE2-27E6-37E7-7EF048B9FCEF}"/>
              </a:ext>
            </a:extLst>
          </p:cNvPr>
          <p:cNvSpPr txBox="1"/>
          <p:nvPr/>
        </p:nvSpPr>
        <p:spPr>
          <a:xfrm>
            <a:off x="6996347" y="6597469"/>
            <a:ext cx="5195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Team Science &amp; Education, JCF Klausurtagung, Hamburg 2025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3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07853-F19C-ACBD-EB0D-EBF404917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DB42-64ED-BC12-5002-89E1BAF8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863C3E4C-7F96-8822-39D4-C995AFD311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863C3E4C-7F96-8822-39D4-C995AFD311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49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B78B8-D016-EF83-C9D7-2D9069CF6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797F-500A-5DB7-0EE2-0A1B77AC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42EDF82A-22E2-565B-0B8E-C780D0B1095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42EDF82A-22E2-565B-0B8E-C780D0B109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22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16FB-C28B-9C03-3191-8F21637A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136" y="3756659"/>
            <a:ext cx="10515600" cy="1608761"/>
          </a:xfrm>
        </p:spPr>
        <p:txBody>
          <a:bodyPr>
            <a:normAutofit/>
          </a:bodyPr>
          <a:lstStyle/>
          <a:p>
            <a:r>
              <a:rPr lang="de-DE" sz="8000" dirty="0"/>
              <a:t>Finanzierung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7944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E1B2-B875-F559-7472-CC48D10F5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C16BD-B534-6BDA-2AA4-E867B812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Finanzierung</a:t>
            </a:r>
            <a:r>
              <a:rPr lang="en-US" dirty="0"/>
              <a:t>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D79CF-3BF4-8404-B523-B8B4D85B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Warum ist Finanzierung ein zentrales Thema?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Promotion dauert mehrere Jahre – Finanzierung muss langfristig gesichert 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Gehalt ≠ Vollzeitlohn: viele Verträge laufen nur auf 50–65 %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Standortkosten (Miete, Leben) können stark variieren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Frühzeitig planen: Stipendium oder Anstellung? Industrie oder Universität?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F1703-A6DB-0060-6A44-4216A82E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B667-EA1B-98AE-DDE9-D2364A38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Finanzierung</a:t>
            </a:r>
            <a:r>
              <a:rPr lang="en-US" dirty="0"/>
              <a:t>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5D18C-CDF7-F9AF-3318-D561D67A7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/>
              <a:t>Brutto ist nicht gleich Netto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Vom Bruttogehalt gehen Steuern und Sozialabgaben 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Nutze Brutto-Netto-Rechner zur realistischen Einschätzung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Frage dich: Reicht das Netto-Gehalt für meinen Lebensstil?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Teure Städte = hohe Fixkosten → Kompromisse bei Wohnung, Pendelzeit?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1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62F7-E3E9-DA47-C90B-22FD414F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9A79-2DD8-3792-2E32-3904CC45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Finanzierung</a:t>
            </a:r>
            <a:r>
              <a:rPr lang="en-US" dirty="0"/>
              <a:t> (3)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47BFB-F7DE-A308-B57E-E007EAED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40" y="1571625"/>
            <a:ext cx="560324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b="1" dirty="0"/>
              <a:t>Anstellung an der Universität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Häufig über Projektmittel oder Grundfinanzierung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Teilzeitverträge (z. B. 50 % TV-L E13) → geringes Einstiegsgehalt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Achte auf: Stundenumfang, Lehrverpflichtungen, Vertragsdauer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Wirst du auch in der Schreibphase bezahlt?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1F681E-8650-AEA3-BCB0-E4C50B854F40}"/>
              </a:ext>
            </a:extLst>
          </p:cNvPr>
          <p:cNvSpPr txBox="1">
            <a:spLocks/>
          </p:cNvSpPr>
          <p:nvPr/>
        </p:nvSpPr>
        <p:spPr>
          <a:xfrm>
            <a:off x="6329680" y="1690688"/>
            <a:ext cx="5603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None/>
            </a:pPr>
            <a:r>
              <a:rPr lang="de-DE" b="1" dirty="0"/>
              <a:t>Stipendium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Mehr Eigenständigkeit, oft weniger Pflichten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Gute Option für selbst gewählte Themen, flexible Forschung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Nachteil: meist weniger Geld, keine Sozialversicherungen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Antragstellung und Wartezeit können herausfordernd 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Oft keine Verlängerung möglich</a:t>
            </a:r>
          </a:p>
        </p:txBody>
      </p:sp>
    </p:spTree>
    <p:extLst>
      <p:ext uri="{BB962C8B-B14F-4D97-AF65-F5344CB8AC3E}">
        <p14:creationId xmlns:p14="http://schemas.microsoft.com/office/powerpoint/2010/main" val="343128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AEE4A-6C5B-B13B-ADD0-35F0A5DA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66F3-91B2-085C-032A-889AFF65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Finanzierung</a:t>
            </a:r>
            <a:r>
              <a:rPr lang="en-US" dirty="0"/>
              <a:t>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73E45-665E-7E36-DAF1-B1FE241B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1092962" cy="4351338"/>
          </a:xfrm>
        </p:spPr>
        <p:txBody>
          <a:bodyPr/>
          <a:lstStyle/>
          <a:p>
            <a:pPr>
              <a:buNone/>
            </a:pPr>
            <a:r>
              <a:rPr lang="de-DE" b="1" dirty="0"/>
              <a:t>Konkrete Fragen, die du klären solltest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Wie hoch ist mein reales Netto-Einkommen?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Was kosten Miete und Leben an meinem Wunschstandort?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Bin ich auf Konferenzgelder angewiesen – und wer bezahlt die?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Habe ich Lehrverpflichtungen oder andere Aufgaben im Vertrag?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Wie lange läuft der Vertrag – und was passiert in der Endphase?</a:t>
            </a:r>
          </a:p>
        </p:txBody>
      </p:sp>
    </p:spTree>
    <p:extLst>
      <p:ext uri="{BB962C8B-B14F-4D97-AF65-F5344CB8AC3E}">
        <p14:creationId xmlns:p14="http://schemas.microsoft.com/office/powerpoint/2010/main" val="236402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DB36-8A34-3E7D-D360-E65FDF7D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24">
            <a:extLst>
              <a:ext uri="{FF2B5EF4-FFF2-40B4-BE49-F238E27FC236}">
                <a16:creationId xmlns:a16="http://schemas.microsoft.com/office/drawing/2014/main" id="{BE63AA1E-FF0F-FE90-5AE4-25E9E748E4CA}"/>
              </a:ext>
            </a:extLst>
          </p:cNvPr>
          <p:cNvSpPr/>
          <p:nvPr/>
        </p:nvSpPr>
        <p:spPr>
          <a:xfrm>
            <a:off x="1724027" y="3068318"/>
            <a:ext cx="11522619" cy="245966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0D083-46B7-6979-90AA-3392D806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47" y="3493769"/>
            <a:ext cx="10515600" cy="1608761"/>
          </a:xfrm>
        </p:spPr>
        <p:txBody>
          <a:bodyPr>
            <a:normAutofit fontScale="90000"/>
          </a:bodyPr>
          <a:lstStyle/>
          <a:p>
            <a:r>
              <a:rPr lang="de-DE" sz="6000" dirty="0"/>
              <a:t>Arbeitsgruppenleitung und </a:t>
            </a:r>
            <a:br>
              <a:rPr lang="de-DE" sz="6000" dirty="0"/>
            </a:br>
            <a:r>
              <a:rPr lang="de-DE" sz="6000" dirty="0"/>
              <a:t>Wahl der Arbeitsgruppe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8798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9E645-2066-B2F3-6F87-823F07455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5E78-EB46-B47F-241F-9A4E3A58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Arbeitsgruppenleitung und </a:t>
            </a:r>
            <a:br>
              <a:rPr lang="de-DE" dirty="0"/>
            </a:br>
            <a:r>
              <a:rPr lang="de-DE" dirty="0"/>
              <a:t>Wahl der Arbeitsgruppe</a:t>
            </a:r>
            <a:r>
              <a:rPr lang="en-US" dirty="0"/>
              <a:t>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C1C7-B893-4EA6-6968-DC30847EE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AG prägt den gesamten Verlauf der Promotion – fachlich, menschlich und organisatorisch</a:t>
            </a:r>
          </a:p>
          <a:p>
            <a:r>
              <a:rPr lang="de-DE" dirty="0"/>
              <a:t>PI (</a:t>
            </a:r>
            <a:r>
              <a:rPr lang="de-DE" dirty="0" err="1"/>
              <a:t>Principal</a:t>
            </a:r>
            <a:r>
              <a:rPr lang="de-DE" dirty="0"/>
              <a:t> Investigator) ist mehr als nur </a:t>
            </a:r>
            <a:r>
              <a:rPr lang="de-DE" dirty="0" err="1"/>
              <a:t>Betreuer:in</a:t>
            </a:r>
            <a:endParaRPr lang="de-DE" dirty="0"/>
          </a:p>
          <a:p>
            <a:pPr lvl="1"/>
            <a:r>
              <a:rPr lang="de-DE" dirty="0"/>
              <a:t>beeinflusst Arbeitsklima, Betreuung, Freiräume und Karrierewege</a:t>
            </a:r>
          </a:p>
          <a:p>
            <a:r>
              <a:rPr lang="de-DE" i="1" dirty="0"/>
              <a:t>spannendes Thema </a:t>
            </a:r>
            <a:r>
              <a:rPr lang="de-DE" dirty="0"/>
              <a:t>reicht nicht – es geht um das Gesamtpaket: Team, Ressourcen, Kommunikation und Perspektiven</a:t>
            </a:r>
          </a:p>
        </p:txBody>
      </p:sp>
    </p:spTree>
    <p:extLst>
      <p:ext uri="{BB962C8B-B14F-4D97-AF65-F5344CB8AC3E}">
        <p14:creationId xmlns:p14="http://schemas.microsoft.com/office/powerpoint/2010/main" val="201776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635C-3A83-1AC0-358E-D86436D9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C327-BC6C-1E44-2529-EC9EFAF6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Arbeitsgruppenleitung und </a:t>
            </a:r>
            <a:br>
              <a:rPr lang="de-DE" dirty="0"/>
            </a:br>
            <a:r>
              <a:rPr lang="de-DE" dirty="0"/>
              <a:t>Wahl der Arbeitsgruppe</a:t>
            </a:r>
            <a:r>
              <a:rPr lang="en-US" dirty="0"/>
              <a:t>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41747-A6F1-6B74-13E8-3E7D2D01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Betreuungserfahrung &amp; Führungsstil: autoritär, unterstützend, abwesend, …?</a:t>
            </a:r>
          </a:p>
          <a:p>
            <a:r>
              <a:rPr lang="de-DE" dirty="0"/>
              <a:t>Feedback aus der AG einholen: Was sagen aktuelle und ehemalige Promovierende?</a:t>
            </a:r>
          </a:p>
          <a:p>
            <a:r>
              <a:rPr lang="de-DE" dirty="0"/>
              <a:t>Teamevents &amp; Kommunikation: Wird soziale Interaktion gefördert?</a:t>
            </a:r>
          </a:p>
          <a:p>
            <a:r>
              <a:rPr lang="de-DE" dirty="0"/>
              <a:t>Zukunftsperspektive: Steht ein Uni-Wechsel oder Ruhestand an? Gibt es langfristige Projekte? …</a:t>
            </a:r>
          </a:p>
          <a:p>
            <a:r>
              <a:rPr lang="de-DE" dirty="0"/>
              <a:t>Freiheiten &amp; Unterstützung: Kannst du dich engagieren (z. B. im JCF) – oder musst du dafür Urlaub nehmen?</a:t>
            </a:r>
          </a:p>
        </p:txBody>
      </p:sp>
    </p:spTree>
    <p:extLst>
      <p:ext uri="{BB962C8B-B14F-4D97-AF65-F5344CB8AC3E}">
        <p14:creationId xmlns:p14="http://schemas.microsoft.com/office/powerpoint/2010/main" val="96782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44E9-0C36-4367-B948-5D5F60CF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erwartet mich in diesem Workshop?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671E-9442-2184-636F-5247DE22F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Kompakte</a:t>
            </a:r>
            <a:r>
              <a:rPr lang="en-US" dirty="0"/>
              <a:t> 2‑Stunden‑Session (30 min Pause)</a:t>
            </a:r>
          </a:p>
          <a:p>
            <a:pPr lvl="0"/>
            <a:r>
              <a:rPr lang="de-DE" dirty="0"/>
              <a:t>Mehrere Phasen, interaktiv mit Inputs, Reflexionsphasen und Partner- und Gruppenarbeit</a:t>
            </a:r>
          </a:p>
          <a:p>
            <a:pPr lvl="0"/>
            <a:r>
              <a:rPr lang="de-DE" dirty="0"/>
              <a:t>Etwas zum Schreiben liegt aus und das Handy wird für </a:t>
            </a:r>
            <a:r>
              <a:rPr lang="de-DE" dirty="0" err="1"/>
              <a:t>Mentimeter</a:t>
            </a:r>
            <a:r>
              <a:rPr lang="de-DE" dirty="0"/>
              <a:t> benötigt</a:t>
            </a:r>
          </a:p>
          <a:p>
            <a:pPr lvl="0"/>
            <a:r>
              <a:rPr lang="de-DE" dirty="0"/>
              <a:t>Take-away-Material per QR Code, auf unserer Website nach dem Workshop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E804-AA1C-6178-A7A1-EDC43305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2C5D-46A0-DDCC-3FC6-D5AC2938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Arbeitsgruppenleitung und </a:t>
            </a:r>
            <a:br>
              <a:rPr lang="de-DE" dirty="0"/>
            </a:br>
            <a:r>
              <a:rPr lang="de-DE" dirty="0"/>
              <a:t>Wahl der Arbeitsgruppe</a:t>
            </a:r>
            <a:r>
              <a:rPr lang="en-US" dirty="0"/>
              <a:t>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662B77-97F7-3A93-7BF5-76801BB2464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Themeninteresse ist wichtig – aber nicht alles</a:t>
                </a:r>
              </a:p>
              <a:p>
                <a:r>
                  <a:rPr lang="de-DE" dirty="0"/>
                  <a:t>Persönliche Sympathie mit Teammitgliedern entscheidend</a:t>
                </a:r>
              </a:p>
              <a:p>
                <a:r>
                  <a:rPr lang="de-DE" dirty="0"/>
                  <a:t>Sprich mit Promovierenden vor Ort, besuche Seminare, nutze JCF-Netzwerke und andere Kontakte</a:t>
                </a:r>
              </a:p>
              <a:p>
                <a:r>
                  <a:rPr lang="de-DE" dirty="0"/>
                  <a:t>Nicht verwechseln: Ruf der Universität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 Ruf der AG </a:t>
                </a:r>
              </a:p>
              <a:p>
                <a:r>
                  <a:rPr lang="de-DE" dirty="0"/>
                  <a:t>Größe der AG: Klein = familiär, Groß = mehr Ressourcen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662B77-97F7-3A93-7BF5-76801BB24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68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E7294-491A-8106-F357-1A7ABA57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BC3A-EB2B-8DF7-C63A-9992E807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Arbeitsgruppenleitung und </a:t>
            </a:r>
            <a:br>
              <a:rPr lang="de-DE" dirty="0"/>
            </a:br>
            <a:r>
              <a:rPr lang="de-DE" dirty="0"/>
              <a:t>Wahl der Arbeitsgruppe</a:t>
            </a:r>
            <a:r>
              <a:rPr lang="en-US" dirty="0"/>
              <a:t> (4)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08E2B-DB75-DB74-F97B-89C96967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Verfügbarkeit des PIs: Wie oft finden Treffen statt?</a:t>
            </a:r>
          </a:p>
          <a:p>
            <a:r>
              <a:rPr lang="de-DE" dirty="0"/>
              <a:t>Forschungsspielraum vs. Micromanagement</a:t>
            </a:r>
          </a:p>
          <a:p>
            <a:r>
              <a:rPr lang="de-DE" dirty="0"/>
              <a:t>Fachliche Passung: Hat der/die Betreuende Erfahrung im gewünschten Bereich?</a:t>
            </a:r>
          </a:p>
          <a:p>
            <a:r>
              <a:rPr lang="de-DE" dirty="0"/>
              <a:t>Ausstattung: Sind Geräte und </a:t>
            </a:r>
            <a:r>
              <a:rPr lang="de-DE" dirty="0" err="1"/>
              <a:t>Laboreausstattung</a:t>
            </a:r>
            <a:r>
              <a:rPr lang="de-DE" dirty="0"/>
              <a:t> vorhanden? Wie gut ist der Zugang geregelt/organisiert?</a:t>
            </a:r>
          </a:p>
        </p:txBody>
      </p:sp>
    </p:spTree>
    <p:extLst>
      <p:ext uri="{BB962C8B-B14F-4D97-AF65-F5344CB8AC3E}">
        <p14:creationId xmlns:p14="http://schemas.microsoft.com/office/powerpoint/2010/main" val="233819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3099-B2AD-7785-36BE-56474B16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5CAD-3B79-338D-1792-18005832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Arbeitsgruppenleitung und </a:t>
            </a:r>
            <a:br>
              <a:rPr lang="de-DE" dirty="0"/>
            </a:br>
            <a:r>
              <a:rPr lang="de-DE" dirty="0"/>
              <a:t>Wahl der Arbeitsgruppe</a:t>
            </a:r>
            <a:r>
              <a:rPr lang="en-US" dirty="0"/>
              <a:t> (5)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6872B-8401-5FE7-B8B9-E6E3FC1E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Karrierewege der </a:t>
            </a:r>
            <a:r>
              <a:rPr lang="de-DE" dirty="0" err="1"/>
              <a:t>Alumnis</a:t>
            </a:r>
            <a:r>
              <a:rPr lang="de-DE" dirty="0"/>
              <a:t>: Akademia oder Industrie?</a:t>
            </a:r>
          </a:p>
          <a:p>
            <a:r>
              <a:rPr lang="de-DE" dirty="0"/>
              <a:t>Publikationsverhalten: Qualität vor Quantität</a:t>
            </a:r>
          </a:p>
          <a:p>
            <a:r>
              <a:rPr lang="de-DE" dirty="0"/>
              <a:t>Förderung individueller Interessen: Konferenzen, Sommer-/Winterschools, Seminare, Auslandsaufenthalte?</a:t>
            </a:r>
          </a:p>
          <a:p>
            <a:r>
              <a:rPr lang="de-DE" dirty="0"/>
              <a:t>Industriekooperationen: Gibt es Netzwerke, die den Berufseinstieg erleichtern?</a:t>
            </a:r>
          </a:p>
          <a:p>
            <a:r>
              <a:rPr lang="de-DE" dirty="0"/>
              <a:t>Abschlussquote der AG: Gibt es Hinweise auf strukturelle Probleme?</a:t>
            </a:r>
          </a:p>
        </p:txBody>
      </p:sp>
    </p:spTree>
    <p:extLst>
      <p:ext uri="{BB962C8B-B14F-4D97-AF65-F5344CB8AC3E}">
        <p14:creationId xmlns:p14="http://schemas.microsoft.com/office/powerpoint/2010/main" val="278123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91F4-D28F-2F53-A4CE-D920C3851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24">
            <a:extLst>
              <a:ext uri="{FF2B5EF4-FFF2-40B4-BE49-F238E27FC236}">
                <a16:creationId xmlns:a16="http://schemas.microsoft.com/office/drawing/2014/main" id="{77CC8641-ED6C-780C-34D6-8AC9B77107B9}"/>
              </a:ext>
            </a:extLst>
          </p:cNvPr>
          <p:cNvSpPr/>
          <p:nvPr/>
        </p:nvSpPr>
        <p:spPr>
          <a:xfrm>
            <a:off x="1066801" y="3068318"/>
            <a:ext cx="12179846" cy="245966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8EF4C-2F23-3B6F-8387-A4660E97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93769"/>
            <a:ext cx="10515600" cy="1608761"/>
          </a:xfrm>
        </p:spPr>
        <p:txBody>
          <a:bodyPr>
            <a:normAutofit fontScale="90000"/>
          </a:bodyPr>
          <a:lstStyle/>
          <a:p>
            <a:r>
              <a:rPr lang="de-DE" dirty="0"/>
              <a:t>Wo finde ich ausgeschriebene Promotionsstellen?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3016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DF857-FE2D-39EB-B27C-5F3A9ACB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CE0A-4FB7-2442-1EC6-0A16965E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ausgeschriebene Promotionsstellen?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9203-B609-62C6-0B4E-C2C417E3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640" y="1690688"/>
            <a:ext cx="5816600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b="1" dirty="0"/>
              <a:t>Universitäten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Jobportale und Karriereseiten auf Uni-Websites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Institute veröffentlichen häufig auch direkt auf ihren Seiten</a:t>
            </a:r>
          </a:p>
          <a:p>
            <a:pPr>
              <a:buNone/>
            </a:pPr>
            <a:r>
              <a:rPr lang="de-DE" b="1" dirty="0"/>
              <a:t>Fachverbände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GDCh-Stellenmarkt: akademische und industrielle Stellen in der Chemie</a:t>
            </a:r>
          </a:p>
          <a:p>
            <a:pPr>
              <a:buNone/>
            </a:pPr>
            <a:r>
              <a:rPr lang="de-DE" b="1" dirty="0"/>
              <a:t>Online-Netzwerke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LinkedIn: international, Industrie und Forschung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Xing: stärker auf den deutschsprachigen Raum ausgerichtet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7BF587-72E5-1387-DBB9-01A71DEB5736}"/>
              </a:ext>
            </a:extLst>
          </p:cNvPr>
          <p:cNvSpPr txBox="1">
            <a:spLocks/>
          </p:cNvSpPr>
          <p:nvPr/>
        </p:nvSpPr>
        <p:spPr>
          <a:xfrm>
            <a:off x="6238240" y="1690688"/>
            <a:ext cx="5816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None/>
            </a:pPr>
            <a:r>
              <a:rPr lang="de-DE" b="1" dirty="0" err="1"/>
              <a:t>Social</a:t>
            </a:r>
            <a:r>
              <a:rPr lang="de-DE" b="1" dirty="0"/>
              <a:t> Media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„Science Twitter“, Instagram und andere Plattformen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Viele Forschende teilen dort aktuelle Stellen oder Projektaufrufe</a:t>
            </a:r>
          </a:p>
          <a:p>
            <a:pPr>
              <a:buNone/>
            </a:pPr>
            <a:r>
              <a:rPr lang="de-DE" b="1" dirty="0"/>
              <a:t>Jobportale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Plattformen wie </a:t>
            </a:r>
            <a:r>
              <a:rPr lang="de-DE" dirty="0" err="1"/>
              <a:t>Stepstone</a:t>
            </a:r>
            <a:r>
              <a:rPr lang="de-DE" dirty="0"/>
              <a:t> oder academics.de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Besonders geeignet für Industriepromotionen oder Stiftungsstellen</a:t>
            </a:r>
          </a:p>
          <a:p>
            <a:pPr>
              <a:buNone/>
            </a:pPr>
            <a:r>
              <a:rPr lang="de-DE" b="1" dirty="0"/>
              <a:t>Konferenzen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Ideal zur direkten Kontaktaufnahme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Promotionsmöglichkeiten oft in Gesprächen oder über Posterpräsentationen zu finden</a:t>
            </a:r>
          </a:p>
        </p:txBody>
      </p:sp>
    </p:spTree>
    <p:extLst>
      <p:ext uri="{BB962C8B-B14F-4D97-AF65-F5344CB8AC3E}">
        <p14:creationId xmlns:p14="http://schemas.microsoft.com/office/powerpoint/2010/main" val="3986305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C8EE4-7D69-8392-FCF9-A0A5B5AE5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E703-4B84-DAAF-2DF4-4873EFD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Bewerbungsfristen</a:t>
            </a:r>
            <a:r>
              <a:rPr lang="en-US" dirty="0"/>
              <a:t> und </a:t>
            </a:r>
            <a:r>
              <a:rPr lang="en-US" dirty="0" err="1"/>
              <a:t>Vorlaufzeiten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1628D-082A-63F4-B99B-8CF7CD5B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Bewerbungsfristen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variieren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stark – von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wenigen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Wochen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mehreren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Monaten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Frühzeitig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regelmäßig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Ausschreibungen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suchen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Bewerbungsprozess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6–8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Wochen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dauern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Puffer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einplanen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während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der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Masterarbeit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der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beginnen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bewusste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Auszeit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dem Studium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sinnvoll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sein –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Neuorientierung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 Motivation</a:t>
            </a:r>
          </a:p>
        </p:txBody>
      </p:sp>
    </p:spTree>
    <p:extLst>
      <p:ext uri="{BB962C8B-B14F-4D97-AF65-F5344CB8AC3E}">
        <p14:creationId xmlns:p14="http://schemas.microsoft.com/office/powerpoint/2010/main" val="214714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F7862-A8B2-C788-CDFE-E7039451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B974-14DA-6296-7FC7-48C05822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Typischer</a:t>
            </a:r>
            <a:r>
              <a:rPr lang="en-US" dirty="0"/>
              <a:t> </a:t>
            </a:r>
            <a:r>
              <a:rPr lang="en-US" dirty="0" err="1"/>
              <a:t>Ablauf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Bewerbung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F7AC-4DD7-B767-1552-06203A93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b="1" dirty="0"/>
              <a:t>1. Bewerbungsunterlagen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Lebenslauf, Motivationsschreiben, Zeugnisse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Empfehlungsschreiben vom Betreuer oder einer akademischen Bezugsperson</a:t>
            </a:r>
          </a:p>
          <a:p>
            <a:pPr>
              <a:buNone/>
            </a:pPr>
            <a:r>
              <a:rPr lang="de-DE" b="1" dirty="0"/>
              <a:t>2. Bewerbungsgespräch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Präsentation der Masterarbeit (ca. 10–15 Minuten)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Bezug zu bisherigen Erfahrungen (Bachelor, Praktika) herstellen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Interesse an der Arbeitsgruppe und Projektidee zeigen</a:t>
            </a:r>
          </a:p>
          <a:p>
            <a:pPr>
              <a:buNone/>
            </a:pPr>
            <a:r>
              <a:rPr lang="de-DE" b="1" dirty="0"/>
              <a:t>3. Planung &amp; Kommunikation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Frühzeitig angeben, ab wann du verfügbar bist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Auch bei kurzfristigen Stellen mit Verzögerungen im Prozess rechnen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Ehrlicher Austausch über Erwartungen und Ziele ist entscheidend</a:t>
            </a:r>
          </a:p>
        </p:txBody>
      </p:sp>
    </p:spTree>
    <p:extLst>
      <p:ext uri="{BB962C8B-B14F-4D97-AF65-F5344CB8AC3E}">
        <p14:creationId xmlns:p14="http://schemas.microsoft.com/office/powerpoint/2010/main" val="4010365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80A8-C4EF-87D3-2729-F136DED4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10D9-37D3-FAF2-5112-88DECEF8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für die aktive Suche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6FEFF-5C7D-D848-A7EE-DACD1733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/>
          </a:bodyPr>
          <a:lstStyle/>
          <a:p>
            <a:r>
              <a:rPr lang="de-DE" dirty="0"/>
              <a:t>Nutze Konferenzen und JCF-Events aktiv zum Netzwerken</a:t>
            </a:r>
          </a:p>
          <a:p>
            <a:r>
              <a:rPr lang="de-DE" dirty="0"/>
              <a:t>Suche nicht nur nach ausgeschriebenen Stellen – Initiativbewerbungen sind oft erfolgreich</a:t>
            </a:r>
          </a:p>
          <a:p>
            <a:r>
              <a:rPr lang="de-DE" dirty="0"/>
              <a:t>Rede mit Masterbetreuenden – sie haben oft Empfehlungen oder Kontakte</a:t>
            </a:r>
          </a:p>
          <a:p>
            <a:r>
              <a:rPr lang="de-DE" dirty="0"/>
              <a:t>Stelle gezielte Fragen in Bewerbungsgesprächen:</a:t>
            </a:r>
          </a:p>
          <a:p>
            <a:pPr lvl="1"/>
            <a:r>
              <a:rPr lang="de-DE" dirty="0"/>
              <a:t>Wie ist das Arbeitsklima?</a:t>
            </a:r>
          </a:p>
          <a:p>
            <a:pPr lvl="1"/>
            <a:r>
              <a:rPr lang="de-DE" dirty="0"/>
              <a:t>Wie wird die Betreuung organisiert?</a:t>
            </a:r>
          </a:p>
          <a:p>
            <a:pPr lvl="1"/>
            <a:r>
              <a:rPr lang="de-DE" dirty="0"/>
              <a:t>Gibt es Finanzierung über die gesamte Promotionsdauer?</a:t>
            </a:r>
          </a:p>
          <a:p>
            <a:pPr lvl="1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235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98554-3D08-F50D-4885-28395786B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;p24">
            <a:extLst>
              <a:ext uri="{FF2B5EF4-FFF2-40B4-BE49-F238E27FC236}">
                <a16:creationId xmlns:a16="http://schemas.microsoft.com/office/drawing/2014/main" id="{F42B8D83-0A89-7C20-35B3-E1BDD35FF0B9}"/>
              </a:ext>
            </a:extLst>
          </p:cNvPr>
          <p:cNvSpPr/>
          <p:nvPr/>
        </p:nvSpPr>
        <p:spPr>
          <a:xfrm>
            <a:off x="2174239" y="3068318"/>
            <a:ext cx="11072407" cy="245966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89C42-2DF2-C16E-DCA3-E243030C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239" y="3493768"/>
            <a:ext cx="10515600" cy="1608761"/>
          </a:xfrm>
        </p:spPr>
        <p:txBody>
          <a:bodyPr>
            <a:normAutofit fontScale="90000"/>
          </a:bodyPr>
          <a:lstStyle/>
          <a:p>
            <a:r>
              <a:rPr lang="de-DE" dirty="0"/>
              <a:t>Mentale Gesundheit und weitere Aspekte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7402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7482-E478-A893-180D-66C8CF03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757B-3C98-ACCD-EB54-D215326E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Mentale Gesundheit &amp; Wechsel der AG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8CE56-D51F-3B5F-94CE-62F788DF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dirty="0"/>
              <a:t>Promotion ist kein Sprint – sondern ein Langstreckenlauf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Es ist normal, Zweifel und Belastung zu erleben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Suche frühzeitig Unterstützung – du bist nicht allein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Das JCF und universitäre Angebote bieten Hilfe &amp; Austausch</a:t>
            </a:r>
          </a:p>
          <a:p>
            <a:pPr>
              <a:buNone/>
            </a:pPr>
            <a:r>
              <a:rPr lang="de-DE" b="1" dirty="0"/>
              <a:t>Arbeitsgruppenwechsel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Frühzeitig ansprechen, wenn es nicht passt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Interesse klar kommunizieren – kein Tabuthema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Innerhalb der Uni: Netzwerk nutzen, neue Themenfelder prüfen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78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D6D70-7C0A-09BE-F7F5-8C21A493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F900-E946-5140-45CA-6603E17A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Vorstellungsrunde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7671-C38C-9ED8-367F-F579C2DBC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221720" cy="4351338"/>
          </a:xfrm>
        </p:spPr>
        <p:txBody>
          <a:bodyPr/>
          <a:lstStyle/>
          <a:p>
            <a:pPr marL="114300" indent="0">
              <a:buNone/>
            </a:pPr>
            <a:r>
              <a:rPr lang="de-DE" dirty="0"/>
              <a:t>1. Wie heißt du und wo stehst du gerade im Studium?</a:t>
            </a:r>
          </a:p>
          <a:p>
            <a:pPr marL="114300" indent="0">
              <a:buNone/>
            </a:pPr>
            <a:r>
              <a:rPr lang="de-DE" dirty="0"/>
              <a:t>2. Was interessiert dich im Studium besonders?</a:t>
            </a:r>
          </a:p>
          <a:p>
            <a:pPr marL="542925" indent="-428625">
              <a:buNone/>
            </a:pPr>
            <a:r>
              <a:rPr lang="de-DE" dirty="0"/>
              <a:t>3. Was interessiert dich außerhalb des Studiums </a:t>
            </a:r>
            <a:br>
              <a:rPr lang="de-DE" dirty="0"/>
            </a:br>
            <a:r>
              <a:rPr lang="de-DE" dirty="0"/>
              <a:t>(zum Beispiel Hobbys oder Engagement)?</a:t>
            </a:r>
          </a:p>
          <a:p>
            <a:pPr marL="114300" indent="0">
              <a:buNone/>
            </a:pPr>
            <a:r>
              <a:rPr lang="de-DE" dirty="0"/>
              <a:t>4. Hast du schon über eine Promotion nachgedacht?</a:t>
            </a:r>
          </a:p>
        </p:txBody>
      </p:sp>
    </p:spTree>
    <p:extLst>
      <p:ext uri="{BB962C8B-B14F-4D97-AF65-F5344CB8AC3E}">
        <p14:creationId xmlns:p14="http://schemas.microsoft.com/office/powerpoint/2010/main" val="37492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222C6-8752-3E93-0640-38797EE2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3C07-D0A5-09A1-EEAD-EE58DE37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 in der Retrospektive – </a:t>
            </a:r>
            <a:br>
              <a:rPr lang="de-DE" dirty="0"/>
            </a:br>
            <a:r>
              <a:rPr lang="de-DE" dirty="0"/>
              <a:t>Nutze deine Masterzeit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64F39-5A1B-291F-B26F-8CAA4C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5008"/>
            <a:ext cx="10515600" cy="2657792"/>
          </a:xfrm>
        </p:spPr>
        <p:txBody>
          <a:bodyPr>
            <a:normAutofit/>
          </a:bodyPr>
          <a:lstStyle/>
          <a:p>
            <a:r>
              <a:rPr lang="de-DE" dirty="0"/>
              <a:t>Besuche Konferenzen schon während deiner Masterarbeit</a:t>
            </a:r>
          </a:p>
          <a:p>
            <a:r>
              <a:rPr lang="de-DE" dirty="0"/>
              <a:t>Reisezuschüsse möglich – besonders mit Posterbeitrag</a:t>
            </a:r>
          </a:p>
          <a:p>
            <a:r>
              <a:rPr lang="de-DE" dirty="0"/>
              <a:t>Du lernst frühzeitig Arbeitsgruppen und Forschungsfelder kennen</a:t>
            </a:r>
          </a:p>
          <a:p>
            <a:r>
              <a:rPr lang="de-DE" dirty="0"/>
              <a:t>Oft ergeben sich dort konkrete Kontakte zu Promotionsstellen</a:t>
            </a:r>
          </a:p>
        </p:txBody>
      </p:sp>
    </p:spTree>
    <p:extLst>
      <p:ext uri="{BB962C8B-B14F-4D97-AF65-F5344CB8AC3E}">
        <p14:creationId xmlns:p14="http://schemas.microsoft.com/office/powerpoint/2010/main" val="4184399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6F3D5-8BFB-BBA1-113B-AF95FFA5B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1159-339E-11FA-C744-576EDCFD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Bewerbung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Initiativ</a:t>
            </a:r>
            <a:r>
              <a:rPr lang="en-US" dirty="0"/>
              <a:t>, Industrie, Stipendium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5AD5-F549-0D77-1F5E-B73C0FA1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Industriepromotionen oft über Websites oder LinkedIn</a:t>
            </a:r>
          </a:p>
          <a:p>
            <a:r>
              <a:rPr lang="de-DE" dirty="0"/>
              <a:t>Kombination von universitärer Betreuung und Industrieanbindung</a:t>
            </a:r>
          </a:p>
          <a:p>
            <a:r>
              <a:rPr lang="de-DE" dirty="0"/>
              <a:t>Initiativbewerbung: besonders sinnvoll mit eigenem Forschungsvorschlag</a:t>
            </a:r>
          </a:p>
          <a:p>
            <a:r>
              <a:rPr lang="de-DE" dirty="0"/>
              <a:t>Stipendium + Thema → </a:t>
            </a:r>
            <a:r>
              <a:rPr lang="de-DE" dirty="0" err="1"/>
              <a:t>Professor:in</a:t>
            </a:r>
            <a:r>
              <a:rPr lang="de-DE" dirty="0"/>
              <a:t> können bei Antragstellung unterstützen</a:t>
            </a:r>
          </a:p>
        </p:txBody>
      </p:sp>
    </p:spTree>
    <p:extLst>
      <p:ext uri="{BB962C8B-B14F-4D97-AF65-F5344CB8AC3E}">
        <p14:creationId xmlns:p14="http://schemas.microsoft.com/office/powerpoint/2010/main" val="274208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0475-5486-C6AF-4E4C-AF757833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FBBE-0073-0294-3746-5F303D5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Akademischer vs. Industrie CV –</a:t>
            </a:r>
            <a:br>
              <a:rPr lang="de-DE" dirty="0"/>
            </a:br>
            <a:r>
              <a:rPr lang="de-DE" dirty="0"/>
              <a:t>Worauf kommt es an?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DE87-9214-DCB7-543A-0DEEC406A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/>
              <a:t>Akademischer CV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Fokus: Publikationen, Konferenzen, Forschungsprojekte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Wichtig: Betreuungserfahrung, methodische Kenntnisse</a:t>
            </a:r>
          </a:p>
          <a:p>
            <a:pPr>
              <a:buNone/>
            </a:pPr>
            <a:r>
              <a:rPr lang="de-DE" b="1" dirty="0"/>
              <a:t>Industrie-CV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Fokus: Praktische Fähigkeiten, Projektergebnisse, Soft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Wichtig: Anwendungserfahrung, Teamarbeit, Zeitmanagement</a:t>
            </a:r>
          </a:p>
        </p:txBody>
      </p:sp>
    </p:spTree>
    <p:extLst>
      <p:ext uri="{BB962C8B-B14F-4D97-AF65-F5344CB8AC3E}">
        <p14:creationId xmlns:p14="http://schemas.microsoft.com/office/powerpoint/2010/main" val="266886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B711-718D-907E-BF5E-A32AA8697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568C-62DC-2D47-85FD-8678C9F9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finde</a:t>
            </a:r>
            <a:r>
              <a:rPr lang="en-US" dirty="0"/>
              <a:t> ich </a:t>
            </a:r>
            <a:r>
              <a:rPr lang="en-US" dirty="0" err="1"/>
              <a:t>Unterstützung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C9EA-44C7-0194-AE33-868E6E98D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de-DE" b="1" dirty="0" err="1"/>
              <a:t>JungesChemieForum</a:t>
            </a:r>
            <a:r>
              <a:rPr lang="de-DE" b="1" dirty="0"/>
              <a:t> (JCF)</a:t>
            </a:r>
          </a:p>
          <a:p>
            <a:pPr lvl="1"/>
            <a:r>
              <a:rPr lang="de-DE" dirty="0"/>
              <a:t>Erfahrungsaustausch, Kontakte, Veranstaltungen</a:t>
            </a:r>
          </a:p>
          <a:p>
            <a:pPr lvl="1"/>
            <a:r>
              <a:rPr lang="de-DE" dirty="0"/>
              <a:t>Karriereservices an Unis</a:t>
            </a:r>
          </a:p>
          <a:p>
            <a:pPr lvl="1"/>
            <a:r>
              <a:rPr lang="de-DE" dirty="0"/>
              <a:t>Beratung zu Bewerbung, Lebenslauf, Karrierewegen</a:t>
            </a:r>
          </a:p>
          <a:p>
            <a:r>
              <a:rPr lang="de-DE" b="1" dirty="0" err="1"/>
              <a:t>Betreuer:innen</a:t>
            </a:r>
            <a:r>
              <a:rPr lang="de-DE" b="1" dirty="0"/>
              <a:t> &amp; Mentoren</a:t>
            </a:r>
          </a:p>
          <a:p>
            <a:pPr lvl="1"/>
            <a:r>
              <a:rPr lang="de-DE" dirty="0"/>
              <a:t>Fachliche Beratung, Empfehlungsschreiben, Netzwerk</a:t>
            </a:r>
          </a:p>
          <a:p>
            <a:r>
              <a:rPr lang="de-DE" b="1" dirty="0"/>
              <a:t>Peers</a:t>
            </a:r>
          </a:p>
          <a:p>
            <a:pPr lvl="1"/>
            <a:r>
              <a:rPr lang="de-DE" dirty="0"/>
              <a:t>Aktive Promovierende in deinem Umfeld ansprechen</a:t>
            </a:r>
          </a:p>
        </p:txBody>
      </p:sp>
    </p:spTree>
    <p:extLst>
      <p:ext uri="{BB962C8B-B14F-4D97-AF65-F5344CB8AC3E}">
        <p14:creationId xmlns:p14="http://schemas.microsoft.com/office/powerpoint/2010/main" val="120246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9286B-FD56-5ED9-7086-ACFC48C2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5C42-A407-89A0-6D1E-50131ABE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Abschlussrunde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021CB-E3A5-0EAE-6E72-4F9782AF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" y="1825625"/>
            <a:ext cx="11959244" cy="4351338"/>
          </a:xfrm>
        </p:spPr>
        <p:txBody>
          <a:bodyPr/>
          <a:lstStyle/>
          <a:p>
            <a:pPr marL="114300" indent="0">
              <a:buNone/>
            </a:pPr>
            <a:r>
              <a:rPr lang="de-DE" dirty="0"/>
              <a:t>•	Was hat dich heute überrascht?</a:t>
            </a:r>
          </a:p>
          <a:p>
            <a:pPr marL="114300" indent="0">
              <a:buNone/>
            </a:pPr>
            <a:r>
              <a:rPr lang="de-DE" dirty="0"/>
              <a:t>•	Was wirst du bei deiner Entscheidung nun stärker 	berücksichtigen?</a:t>
            </a:r>
          </a:p>
          <a:p>
            <a:pPr marL="114300" indent="0">
              <a:buNone/>
            </a:pPr>
            <a:r>
              <a:rPr lang="de-DE" dirty="0"/>
              <a:t>•	Gibt es etwas, das du heute zum ersten Mal bewusst hinterfragt 	hast?</a:t>
            </a:r>
          </a:p>
          <a:p>
            <a:pPr marL="114300" indent="0">
              <a:buNone/>
            </a:pPr>
            <a:r>
              <a:rPr lang="de-DE" dirty="0"/>
              <a:t>	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47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4FAE-EC64-8E2B-535B-67CA23E1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A6F5-91B7-4429-E895-67783B70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8E3F8B62-D8AF-9266-FBD2-F44F3E6498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8E3F8B62-D8AF-9266-FBD2-F44F3E6498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083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DDD9-24E5-3D12-62AC-EA8E33665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FC42-38AF-7464-4FF7-3D75AF81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Links zu den Ressourcen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C07A51-21C2-F0D5-01A9-85B445621D2F}"/>
              </a:ext>
            </a:extLst>
          </p:cNvPr>
          <p:cNvGrpSpPr/>
          <p:nvPr/>
        </p:nvGrpSpPr>
        <p:grpSpPr>
          <a:xfrm>
            <a:off x="6673088" y="2671069"/>
            <a:ext cx="6096000" cy="2573891"/>
            <a:chOff x="7487920" y="2910845"/>
            <a:chExt cx="6096000" cy="2573891"/>
          </a:xfrm>
        </p:grpSpPr>
        <p:pic>
          <p:nvPicPr>
            <p:cNvPr id="5" name="Picture 4" descr="A qr code with green dots&#10;&#10;AI-generated content may be incorrect.">
              <a:extLst>
                <a:ext uri="{FF2B5EF4-FFF2-40B4-BE49-F238E27FC236}">
                  <a16:creationId xmlns:a16="http://schemas.microsoft.com/office/drawing/2014/main" id="{5755FD81-AD83-D823-14D4-C6E69A1B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89730" y="2910845"/>
              <a:ext cx="2180897" cy="218089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F045C1-2698-7DFF-0ACA-CA46AE6B2F1F}"/>
                </a:ext>
              </a:extLst>
            </p:cNvPr>
            <p:cNvSpPr txBox="1"/>
            <p:nvPr/>
          </p:nvSpPr>
          <p:spPr>
            <a:xfrm>
              <a:off x="7487920" y="5176959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64A70B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https://jcf.io/teams/science-education/phd-guide</a:t>
              </a:r>
            </a:p>
          </p:txBody>
        </p:sp>
      </p:grpSp>
      <p:pic>
        <p:nvPicPr>
          <p:cNvPr id="10" name="Picture 9" descr="A couple of papers with a hand pointing&#10;&#10;AI-generated content may be incorrect.">
            <a:extLst>
              <a:ext uri="{FF2B5EF4-FFF2-40B4-BE49-F238E27FC236}">
                <a16:creationId xmlns:a16="http://schemas.microsoft.com/office/drawing/2014/main" id="{33604A22-0610-E2F1-048B-83FC9A1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46" b="11433"/>
          <a:stretch/>
        </p:blipFill>
        <p:spPr>
          <a:xfrm>
            <a:off x="1384004" y="1956391"/>
            <a:ext cx="4711996" cy="36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0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8933-A7FC-1765-3827-F2B0C137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CB85-296C-0322-3899-C3CCDE8B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Motivation,</a:t>
            </a:r>
            <a:br>
              <a:rPr lang="en-US" b="1" dirty="0"/>
            </a:br>
            <a:r>
              <a:rPr lang="en-US" b="1" dirty="0" err="1"/>
              <a:t>Voraussetzungen</a:t>
            </a:r>
            <a:r>
              <a:rPr lang="en-US" b="1" dirty="0"/>
              <a:t> und …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 title="Mentimeter - Interactive Presentations">
                <a:extLst>
                  <a:ext uri="{FF2B5EF4-FFF2-40B4-BE49-F238E27FC236}">
                    <a16:creationId xmlns:a16="http://schemas.microsoft.com/office/drawing/2014/main" id="{746BC066-BF1F-2948-0F0A-AB9DE62C79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64261"/>
                  </p:ext>
                </p:extLst>
              </p:nvPr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 title="Mentimeter - Interactive Presentations">
                <a:extLst>
                  <a:ext uri="{FF2B5EF4-FFF2-40B4-BE49-F238E27FC236}">
                    <a16:creationId xmlns:a16="http://schemas.microsoft.com/office/drawing/2014/main" id="{746BC066-BF1F-2948-0F0A-AB9DE62C79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02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AF45-A7A1-7C0F-A93E-358BA3752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B25A-E56C-9D5D-3E25-B43D06BE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Selbstreflexion</a:t>
            </a:r>
            <a:r>
              <a:rPr lang="en-US" dirty="0"/>
              <a:t>: „Bin ich </a:t>
            </a:r>
            <a:r>
              <a:rPr lang="en-US" dirty="0" err="1"/>
              <a:t>bereit</a:t>
            </a:r>
            <a:r>
              <a:rPr lang="en-US" dirty="0"/>
              <a:t>?“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7A78B-2384-E171-1497-F51CAB0D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20" y="1825625"/>
            <a:ext cx="10515600" cy="4351338"/>
          </a:xfrm>
        </p:spPr>
        <p:txBody>
          <a:bodyPr/>
          <a:lstStyle/>
          <a:p>
            <a:pPr marL="571500" lvl="1" indent="0">
              <a:buNone/>
            </a:pPr>
            <a:r>
              <a:rPr lang="de-DE" b="1" dirty="0"/>
              <a:t>Nimm dir 5 Minuten Zeit für dich selbst.</a:t>
            </a:r>
          </a:p>
          <a:p>
            <a:pPr marL="571500" lvl="1" indent="0">
              <a:buNone/>
            </a:pPr>
            <a:r>
              <a:rPr lang="de-DE" dirty="0" err="1"/>
              <a:t>Lies</a:t>
            </a:r>
            <a:r>
              <a:rPr lang="de-DE" dirty="0"/>
              <a:t> dir die Reflexionsfragen durch und beantworte sie ehrlich für dich – schriftlich oder im Kopf. Es geht nicht darum, sofort die „richtige“ Antwort zu finden, sondern herauszufinden, was dir wirklich wichtig ist.</a:t>
            </a:r>
          </a:p>
          <a:p>
            <a:pPr marL="571500" lvl="1" indent="0">
              <a:buNone/>
            </a:pPr>
            <a:endParaRPr lang="de-DE" dirty="0"/>
          </a:p>
          <a:p>
            <a:pPr marL="571500" lvl="1" indent="0">
              <a:buNone/>
            </a:pPr>
            <a:endParaRPr lang="de-DE" dirty="0"/>
          </a:p>
          <a:p>
            <a:pPr marL="571500" lvl="1" indent="0">
              <a:buNone/>
            </a:pPr>
            <a:r>
              <a:rPr lang="de-DE" b="1" dirty="0"/>
              <a:t>Anschließend: 5 Minuten Austausch in Partnerarbeit.</a:t>
            </a:r>
          </a:p>
          <a:p>
            <a:pPr marL="571500" lvl="1" indent="0">
              <a:buNone/>
            </a:pPr>
            <a:r>
              <a:rPr lang="de-DE" dirty="0"/>
              <a:t>Such dir eine andere Person und sprecht gemeinsam über 1–2 Fragen, die euch besonders beschäftigt haben.</a:t>
            </a:r>
          </a:p>
          <a:p>
            <a:pPr marL="571500" lvl="1" indent="0">
              <a:buNone/>
            </a:pPr>
            <a:r>
              <a:rPr lang="de-DE" dirty="0"/>
              <a:t>Was habt ihr über euch selbst gelernt? Wo seid ihr unsicher? Was war neu?</a:t>
            </a:r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8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84D4-516B-8310-9840-ABB11417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7D63-1942-DB7C-7605-05612962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Gruppenarbeit</a:t>
            </a:r>
            <a:r>
              <a:rPr lang="de-DE" dirty="0"/>
              <a:t>: Was ist mir wichtig an einer Promotionsstelle?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2D860-C6D6-A88A-3959-D342EB99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262" y="1933575"/>
            <a:ext cx="10691813" cy="40147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dirty="0"/>
              <a:t>Jede Gruppe bekommt ein </a:t>
            </a:r>
            <a:r>
              <a:rPr lang="de-DE" b="1" dirty="0"/>
              <a:t>Blatt</a:t>
            </a:r>
            <a:r>
              <a:rPr lang="de-DE" dirty="0"/>
              <a:t> </a:t>
            </a:r>
            <a:r>
              <a:rPr lang="de-DE" b="1" dirty="0"/>
              <a:t>mit Impulsfragen</a:t>
            </a:r>
            <a:r>
              <a:rPr lang="de-DE" dirty="0"/>
              <a:t>, dieses</a:t>
            </a:r>
            <a:br>
              <a:rPr lang="de-DE" dirty="0"/>
            </a:br>
            <a:r>
              <a:rPr lang="de-DE" i="1" dirty="0"/>
              <a:t>muss nicht verwendet werden</a:t>
            </a:r>
            <a:r>
              <a:rPr lang="de-DE" dirty="0"/>
              <a:t>, kann aber helfen, </a:t>
            </a:r>
            <a:br>
              <a:rPr lang="de-DE" dirty="0"/>
            </a:br>
            <a:r>
              <a:rPr lang="de-DE" dirty="0"/>
              <a:t>weitere Aspekte ergänzend zu betrachten.</a:t>
            </a:r>
          </a:p>
          <a:p>
            <a:pPr marL="114300" indent="0">
              <a:buNone/>
            </a:pPr>
            <a:endParaRPr lang="de-DE" dirty="0"/>
          </a:p>
          <a:p>
            <a:r>
              <a:rPr lang="de-DE" dirty="0"/>
              <a:t>Gemeinsames </a:t>
            </a:r>
            <a:r>
              <a:rPr lang="de-DE" b="1" dirty="0"/>
              <a:t>Brainstorming</a:t>
            </a:r>
            <a:r>
              <a:rPr lang="de-DE" dirty="0"/>
              <a:t> in der Gruppe</a:t>
            </a:r>
            <a:br>
              <a:rPr lang="de-DE" dirty="0"/>
            </a:br>
            <a:r>
              <a:rPr lang="de-DE" dirty="0"/>
              <a:t>mit Festhalten der Ideen</a:t>
            </a:r>
          </a:p>
          <a:p>
            <a:endParaRPr lang="de-DE" dirty="0"/>
          </a:p>
          <a:p>
            <a:r>
              <a:rPr lang="de-DE" dirty="0"/>
              <a:t>Im Anschluss wird gemeinsam mit allen </a:t>
            </a:r>
            <a:r>
              <a:rPr lang="de-DE" b="1" dirty="0"/>
              <a:t>zusammengetragen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22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96E4E-2FD0-4F8A-87E7-9A65A65E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CE16055-82ED-7B1B-F46B-18277D3D6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18001"/>
              </p:ext>
            </p:extLst>
          </p:nvPr>
        </p:nvGraphicFramePr>
        <p:xfrm>
          <a:off x="1899371" y="1518920"/>
          <a:ext cx="8393258" cy="382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2884826" imgH="1312070" progId="ChemDraw_x64.Document.6.0">
                  <p:embed/>
                </p:oleObj>
              </mc:Choice>
              <mc:Fallback>
                <p:oleObj name="CS ChemDraw 64-bit Drawing" r:id="rId2" imgW="2884826" imgH="1312070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9371" y="1518920"/>
                        <a:ext cx="8393258" cy="3820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96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C6DE-984D-63EC-5ED3-0A7EAFE7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4172CEE5-1CF6-3058-AC7F-ECC0DFA0C0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172190"/>
                  </p:ext>
                </p:extLst>
              </p:nvPr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4172CEE5-1CF6-3058-AC7F-ECC0DFA0C0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6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242B-4D3F-FCEB-9984-4750B35C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9293-49E4-643F-0E4E-5A2A9BD0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1E0D1076-7076-3D1E-39E2-51ED48B58F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79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1E0D1076-7076-3D1E-39E2-51ED48B58F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170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ddeock17d2itex39so8jjgazd5s5pb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C1911A1B-D355-4DC6-A189-059E138A7B37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g4qaxex14whf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7F4E8199-682B-42DC-AFA0-993A3909F2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mu4kpyz1ra5v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7F4E8199-682B-42DC-AFA0-993A3909F2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4v7y6yjr4yyp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7F4E8199-682B-42DC-AFA0-993A3909F2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6ev8x4b22rce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7F4E8199-682B-42DC-AFA0-993A3909F2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sriw8hkpsrie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7F4E8199-682B-42DC-AFA0-993A3909F2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syijhfw289bz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Widescreen</PresentationFormat>
  <Paragraphs>180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Calibri</vt:lpstr>
      <vt:lpstr>Play</vt:lpstr>
      <vt:lpstr>Cambria Math</vt:lpstr>
      <vt:lpstr>Roboto Light</vt:lpstr>
      <vt:lpstr>Arial</vt:lpstr>
      <vt:lpstr>Roboto</vt:lpstr>
      <vt:lpstr>Benutzerdefiniertes Design</vt:lpstr>
      <vt:lpstr>Office</vt:lpstr>
      <vt:lpstr>CS ChemDraw 64-bit Drawing</vt:lpstr>
      <vt:lpstr>PowerPoint Presentation</vt:lpstr>
      <vt:lpstr>Was erwartet mich in diesem Workshop?</vt:lpstr>
      <vt:lpstr>Vorstellungsrunde</vt:lpstr>
      <vt:lpstr>Motivation, Voraussetzungen und …</vt:lpstr>
      <vt:lpstr>Selbstreflexion: „Bin ich bereit?“</vt:lpstr>
      <vt:lpstr>Gruppenarbeit: Was ist mir wichtig an einer Promotionsstelle?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Finanzierung</vt:lpstr>
      <vt:lpstr>Finanzierung (1)</vt:lpstr>
      <vt:lpstr>Finanzierung (2)</vt:lpstr>
      <vt:lpstr>Finanzierung (3)</vt:lpstr>
      <vt:lpstr>Finanzierung (4)</vt:lpstr>
      <vt:lpstr>Arbeitsgruppenleitung und  Wahl der Arbeitsgruppe</vt:lpstr>
      <vt:lpstr>Arbeitsgruppenleitung und  Wahl der Arbeitsgruppe (1)</vt:lpstr>
      <vt:lpstr>Arbeitsgruppenleitung und  Wahl der Arbeitsgruppe (2)</vt:lpstr>
      <vt:lpstr>Arbeitsgruppenleitung und  Wahl der Arbeitsgruppe (3)</vt:lpstr>
      <vt:lpstr>Arbeitsgruppenleitung und  Wahl der Arbeitsgruppe (4)</vt:lpstr>
      <vt:lpstr>Arbeitsgruppenleitung und  Wahl der Arbeitsgruppe (5)</vt:lpstr>
      <vt:lpstr>Wo finde ich ausgeschriebene Promotionsstellen?</vt:lpstr>
      <vt:lpstr>Wo finde ich ausgeschriebene Promotionsstellen?</vt:lpstr>
      <vt:lpstr>Bewerbungsfristen und Vorlaufzeiten</vt:lpstr>
      <vt:lpstr>Typischer Ablauf einer Bewerbung</vt:lpstr>
      <vt:lpstr>Tipps für die aktive Suche</vt:lpstr>
      <vt:lpstr>Mentale Gesundheit und weitere Aspekte</vt:lpstr>
      <vt:lpstr>Mentale Gesundheit &amp; Wechsel der AG</vt:lpstr>
      <vt:lpstr>Tipp in der Retrospektive –  Nutze deine Masterzeit</vt:lpstr>
      <vt:lpstr>Bewerbung:  Initiativ, Industrie, Stipendium</vt:lpstr>
      <vt:lpstr>Akademischer vs. Industrie CV – Worauf kommt es an?</vt:lpstr>
      <vt:lpstr>Wo finde ich Unterstützung?</vt:lpstr>
      <vt:lpstr>Abschlussrunde</vt:lpstr>
      <vt:lpstr>PowerPoint Presentation</vt:lpstr>
      <vt:lpstr>Links zu den Ressourcen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 Heintz</dc:creator>
  <cp:lastModifiedBy>USER_1</cp:lastModifiedBy>
  <cp:revision>69</cp:revision>
  <dcterms:created xsi:type="dcterms:W3CDTF">2021-08-03T12:47:03Z</dcterms:created>
  <dcterms:modified xsi:type="dcterms:W3CDTF">2025-07-04T07:40:37Z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